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256" r:id="rId5"/>
    <p:sldId id="257" r:id="rId6"/>
    <p:sldId id="288" r:id="rId7"/>
    <p:sldId id="289" r:id="rId8"/>
    <p:sldId id="297" r:id="rId9"/>
    <p:sldId id="305" r:id="rId10"/>
    <p:sldId id="306" r:id="rId11"/>
    <p:sldId id="301" r:id="rId12"/>
    <p:sldId id="302" r:id="rId13"/>
    <p:sldId id="303" r:id="rId14"/>
    <p:sldId id="300" r:id="rId15"/>
    <p:sldId id="307" r:id="rId16"/>
    <p:sldId id="296"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3" autoAdjust="0"/>
    <p:restoredTop sz="95646" autoAdjust="0"/>
  </p:normalViewPr>
  <p:slideViewPr>
    <p:cSldViewPr snapToGrid="0">
      <p:cViewPr varScale="1">
        <p:scale>
          <a:sx n="55" d="100"/>
          <a:sy n="55" d="100"/>
        </p:scale>
        <p:origin x="1108" y="44"/>
      </p:cViewPr>
      <p:guideLst/>
    </p:cSldViewPr>
  </p:slideViewPr>
  <p:outlineViewPr>
    <p:cViewPr>
      <p:scale>
        <a:sx n="33" d="100"/>
        <a:sy n="33" d="100"/>
      </p:scale>
      <p:origin x="0" y="-5760"/>
    </p:cViewPr>
  </p:outlineViewPr>
  <p:notesTextViewPr>
    <p:cViewPr>
      <p:scale>
        <a:sx n="3" d="2"/>
        <a:sy n="3" d="2"/>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9D8190EA-5EEC-4300-B6AE-D9734C6C648E}" type="datetimeFigureOut">
              <a:rPr lang="en-US" smtClean="0"/>
              <a:t>5/3/2024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7487ADD9-2083-264C-A652-8D52D02F7E72}" type="datetimeFigureOut">
              <a:rPr lang="en-US" smtClean="0"/>
              <a:t>5/3/2024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10</a:t>
            </a:fld>
            <a:endParaRPr lang="en-US" dirty="0"/>
          </a:p>
        </p:txBody>
      </p:sp>
    </p:spTree>
    <p:extLst>
      <p:ext uri="{BB962C8B-B14F-4D97-AF65-F5344CB8AC3E}">
        <p14:creationId xmlns:p14="http://schemas.microsoft.com/office/powerpoint/2010/main" val="1501994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3095731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355706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39900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3862743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4194793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42515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494060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1794057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1812754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9</a:t>
            </a:fld>
            <a:endParaRPr lang="en-US" dirty="0"/>
          </a:p>
        </p:txBody>
      </p:sp>
    </p:spTree>
    <p:extLst>
      <p:ext uri="{BB962C8B-B14F-4D97-AF65-F5344CB8AC3E}">
        <p14:creationId xmlns:p14="http://schemas.microsoft.com/office/powerpoint/2010/main" val="4082801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1" r:id="rId4"/>
    <p:sldLayoutId id="2147483659" r:id="rId5"/>
    <p:sldLayoutId id="2147483668" r:id="rId6"/>
    <p:sldLayoutId id="2147483669" r:id="rId7"/>
    <p:sldLayoutId id="2147483661" r:id="rId8"/>
    <p:sldLayoutId id="2147483666" r:id="rId9"/>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3389/fpsyt.2019.00350"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s://doi.org/10.1016/j.tifs.2021.12.035" TargetMode="External"/><Relationship Id="rId5" Type="http://schemas.openxmlformats.org/officeDocument/2006/relationships/hyperlink" Target="https://www.health.harvard.edu/blog/nutritional-psychiatry-your-brain-on-food-201511168626" TargetMode="External"/><Relationship Id="rId4" Type="http://schemas.openxmlformats.org/officeDocument/2006/relationships/hyperlink" Target="https://doi.org/10.3390/nu1304128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Lifestyle Group</a:t>
            </a:r>
            <a:br>
              <a:rPr lang="en-US" dirty="0"/>
            </a:br>
            <a:r>
              <a:rPr lang="en-US" sz="3200" dirty="0"/>
              <a:t>Session 5: Nutrition and Mental Health</a:t>
            </a:r>
            <a:endParaRPr lang="en-U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219457"/>
            <a:ext cx="6245912" cy="996696"/>
          </a:xfrm>
        </p:spPr>
        <p:txBody>
          <a:bodyPr/>
          <a:lstStyle/>
          <a:p>
            <a:r>
              <a:rPr lang="en-US" sz="4000" dirty="0"/>
              <a:t>Fiber &amp; The Gut-Brain Relationship</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1216152"/>
            <a:ext cx="6784848" cy="5266944"/>
          </a:xfrm>
        </p:spPr>
        <p:txBody>
          <a:bodyPr vertOverflow="clip" horzOverflow="clip" wrap="square">
            <a:normAutofit/>
          </a:bodyPr>
          <a:lstStyle/>
          <a:p>
            <a:pPr marL="342900" indent="-342900">
              <a:buFont typeface="Arial" panose="020B0604020202020204" pitchFamily="34" charset="0"/>
              <a:buChar char="•"/>
            </a:pPr>
            <a:r>
              <a:rPr lang="en-US" sz="2200" dirty="0"/>
              <a:t>The mental gut-brain connection is important because the gut produces about 95% of the body's serotonin, a key neurotransmitter that regulates mood and emotions.</a:t>
            </a:r>
          </a:p>
          <a:p>
            <a:pPr marL="342900" indent="-342900">
              <a:buFont typeface="Arial" panose="020B0604020202020204" pitchFamily="34" charset="0"/>
              <a:buChar char="•"/>
            </a:pPr>
            <a:r>
              <a:rPr lang="en-US" sz="2200" dirty="0"/>
              <a:t>Dietary fiber supports gut health. Good sources include whole grains, legumes, fruits, and vegetables.</a:t>
            </a:r>
          </a:p>
          <a:p>
            <a:pPr marL="342900" indent="-342900">
              <a:buFont typeface="Arial" panose="020B0604020202020204" pitchFamily="34" charset="0"/>
              <a:buChar char="•"/>
            </a:pPr>
            <a:r>
              <a:rPr lang="en-US" sz="2200" dirty="0"/>
              <a:t>Start your day with a high-fiber cereal or add lentils to your salads and soups to increase your fiber intake.</a:t>
            </a:r>
          </a:p>
          <a:p>
            <a:pPr marL="342900" indent="-342900">
              <a:buFont typeface="Arial" panose="020B0604020202020204" pitchFamily="34" charset="0"/>
              <a:buChar char="•"/>
            </a:pPr>
            <a:endParaRPr lang="en-US" sz="2200" dirty="0"/>
          </a:p>
          <a:p>
            <a:r>
              <a:rPr lang="en-US" sz="2200" b="1" dirty="0"/>
              <a:t>Question:</a:t>
            </a:r>
          </a:p>
          <a:p>
            <a:r>
              <a:rPr lang="en-US" sz="2200" dirty="0"/>
              <a:t>What are some fiber-rich foods you enjoy, and how can you include more of them in your diet?</a:t>
            </a:r>
          </a:p>
        </p:txBody>
      </p:sp>
    </p:spTree>
    <p:extLst>
      <p:ext uri="{BB962C8B-B14F-4D97-AF65-F5344CB8AC3E}">
        <p14:creationId xmlns:p14="http://schemas.microsoft.com/office/powerpoint/2010/main" val="1122178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en-US" dirty="0"/>
              <a:t>References &amp; Resources</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1166813" y="2652713"/>
            <a:ext cx="9780587" cy="3436937"/>
          </a:xfrm>
        </p:spPr>
        <p:txBody>
          <a:bodyPr>
            <a:normAutofit fontScale="92500" lnSpcReduction="20000"/>
          </a:bodyPr>
          <a:lstStyle/>
          <a:p>
            <a:pPr marL="59436" indent="0">
              <a:buNone/>
            </a:pPr>
            <a:endParaRPr lang="en-US" dirty="0"/>
          </a:p>
          <a:p>
            <a:pPr marL="59436" indent="0">
              <a:buNone/>
            </a:pPr>
            <a:r>
              <a:rPr lang="en-US" dirty="0"/>
              <a:t>Firth, J., et al. (2019). What Is the Role of Dietary Inflammation in Severe Mental Illness? A Review of Observational and Experimental Findings. Frontiers in Psychiatry, 10, 350. </a:t>
            </a:r>
            <a:r>
              <a:rPr lang="en-US" dirty="0">
                <a:hlinkClick r:id="rId3"/>
              </a:rPr>
              <a:t>https://doi.org/10.3389/fpsyt.2019.00350</a:t>
            </a:r>
            <a:endParaRPr lang="en-US" dirty="0"/>
          </a:p>
          <a:p>
            <a:pPr marL="59436" indent="0">
              <a:buNone/>
            </a:pPr>
            <a:r>
              <a:rPr lang="en-US" dirty="0"/>
              <a:t>Giuseppe Grosso et al. (2021). Nutritional Psychiatry: How Diet Affects Brain through Gut Microbiota. Nutrients, 13(1282), 1-4. </a:t>
            </a:r>
            <a:r>
              <a:rPr lang="en-US" dirty="0">
                <a:hlinkClick r:id="rId4"/>
              </a:rPr>
              <a:t>https://doi.org/10.3390/nu13041282</a:t>
            </a:r>
            <a:r>
              <a:rPr lang="en-US" dirty="0"/>
              <a:t> </a:t>
            </a:r>
          </a:p>
          <a:p>
            <a:pPr marL="59436" indent="0">
              <a:buNone/>
            </a:pPr>
            <a:r>
              <a:rPr lang="en-US" dirty="0"/>
              <a:t>Harvard Health Publishing. (2022). Nutritional psychiatry: Your brain on food. </a:t>
            </a:r>
            <a:r>
              <a:rPr lang="en-US" dirty="0">
                <a:hlinkClick r:id="rId5"/>
              </a:rPr>
              <a:t>https://www.health.harvard.edu/blog/nutritional-psychiatry-your-brain-on-food-201511168626</a:t>
            </a:r>
            <a:r>
              <a:rPr lang="en-US" dirty="0"/>
              <a:t> </a:t>
            </a:r>
          </a:p>
          <a:p>
            <a:pPr marL="59436" indent="0">
              <a:buNone/>
            </a:pPr>
            <a:r>
              <a:rPr lang="en-US" dirty="0"/>
              <a:t>Shabbir, M. A., Mehak, F., Khan, Z. M., Ahmed, W., Haq, S. M. A. U., Khan, M. R., Bhat, Z. F., &amp; </a:t>
            </a:r>
            <a:r>
              <a:rPr lang="en-US" dirty="0" err="1"/>
              <a:t>Aadil</a:t>
            </a:r>
            <a:r>
              <a:rPr lang="en-US" dirty="0"/>
              <a:t>, R. M. (2022). Delving the role of nutritional psychiatry to mitigate the COVID-19 pandemic induced stress, anxiety and depression. Trends in food science &amp; technology, 120, 25–35. </a:t>
            </a:r>
            <a:r>
              <a:rPr lang="en-US" dirty="0">
                <a:hlinkClick r:id="rId6"/>
              </a:rPr>
              <a:t>https://doi.org/10.1016/j.tifs.2021.12.035</a:t>
            </a:r>
            <a:r>
              <a:rPr lang="en-US" dirty="0"/>
              <a:t> </a:t>
            </a:r>
          </a:p>
        </p:txBody>
      </p:sp>
    </p:spTree>
    <p:extLst>
      <p:ext uri="{BB962C8B-B14F-4D97-AF65-F5344CB8AC3E}">
        <p14:creationId xmlns:p14="http://schemas.microsoft.com/office/powerpoint/2010/main" val="3283079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en-US" dirty="0"/>
              <a:t>Open Discussion</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1166813" y="2652713"/>
            <a:ext cx="9780587" cy="3436937"/>
          </a:xfrm>
        </p:spPr>
        <p:txBody>
          <a:bodyPr>
            <a:normAutofit/>
          </a:bodyPr>
          <a:lstStyle/>
          <a:p>
            <a:r>
              <a:rPr lang="en-US" dirty="0"/>
              <a:t>Questions?</a:t>
            </a:r>
          </a:p>
          <a:p>
            <a:r>
              <a:rPr lang="en-US" dirty="0"/>
              <a:t>Comments?</a:t>
            </a:r>
          </a:p>
          <a:p>
            <a:r>
              <a:rPr lang="en-US" dirty="0"/>
              <a:t>Suggestions?</a:t>
            </a:r>
          </a:p>
        </p:txBody>
      </p:sp>
    </p:spTree>
    <p:extLst>
      <p:ext uri="{BB962C8B-B14F-4D97-AF65-F5344CB8AC3E}">
        <p14:creationId xmlns:p14="http://schemas.microsoft.com/office/powerpoint/2010/main" val="263490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167494" y="252549"/>
            <a:ext cx="6220278" cy="3262811"/>
          </a:xfrm>
        </p:spPr>
        <p:txBody>
          <a:bodyPr/>
          <a:lstStyle/>
          <a:p>
            <a:r>
              <a:rPr lang="en-US" dirty="0"/>
              <a:t>Thank you!</a:t>
            </a:r>
          </a:p>
        </p:txBody>
      </p:sp>
      <p:sp>
        <p:nvSpPr>
          <p:cNvPr id="5" name="Subtitle 4">
            <a:extLst>
              <a:ext uri="{FF2B5EF4-FFF2-40B4-BE49-F238E27FC236}">
                <a16:creationId xmlns:a16="http://schemas.microsoft.com/office/drawing/2014/main" id="{67BB04B7-47A4-741B-59E0-F0E6F2126E8F}"/>
              </a:ext>
            </a:extLst>
          </p:cNvPr>
          <p:cNvSpPr>
            <a:spLocks noGrp="1"/>
          </p:cNvSpPr>
          <p:nvPr>
            <p:ph type="subTitle" idx="1"/>
          </p:nvPr>
        </p:nvSpPr>
        <p:spPr>
          <a:xfrm>
            <a:off x="1167493" y="3685939"/>
            <a:ext cx="6220277" cy="2919512"/>
          </a:xfrm>
        </p:spPr>
        <p:txBody>
          <a:bodyPr/>
          <a:lstStyle/>
          <a:p>
            <a:endParaRPr lang="en-US" dirty="0"/>
          </a:p>
        </p:txBody>
      </p:sp>
    </p:spTree>
    <p:extLst>
      <p:ext uri="{BB962C8B-B14F-4D97-AF65-F5344CB8AC3E}">
        <p14:creationId xmlns:p14="http://schemas.microsoft.com/office/powerpoint/2010/main" val="16096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4136445"/>
          </a:xfrm>
        </p:spPr>
        <p:txBody>
          <a:bodyPr vert="horz" lIns="91440" tIns="45720" rIns="91440" bIns="45720" rtlCol="0" anchor="t">
            <a:normAutofit fontScale="92500" lnSpcReduction="10000"/>
          </a:bodyPr>
          <a:lstStyle/>
          <a:p>
            <a:r>
              <a:rPr lang="en-US" dirty="0"/>
              <a:t>Welcome</a:t>
            </a:r>
          </a:p>
          <a:p>
            <a:r>
              <a:rPr lang="en-US" dirty="0"/>
              <a:t>Ground Rules Review</a:t>
            </a:r>
          </a:p>
          <a:p>
            <a:r>
              <a:rPr lang="en-US" dirty="0"/>
              <a:t>Introduction to Nutrition &amp; Mental Health</a:t>
            </a:r>
          </a:p>
          <a:p>
            <a:r>
              <a:rPr lang="en-US" dirty="0"/>
              <a:t>Role of Inflammation</a:t>
            </a:r>
          </a:p>
          <a:p>
            <a:r>
              <a:rPr lang="en-US" dirty="0"/>
              <a:t>	Reducing Inflammatory Foods</a:t>
            </a:r>
          </a:p>
          <a:p>
            <a:r>
              <a:rPr lang="en-US" dirty="0"/>
              <a:t>	Omega-3 Fatty Acids and Brain Health</a:t>
            </a:r>
          </a:p>
          <a:p>
            <a:r>
              <a:rPr lang="en-US" dirty="0"/>
              <a:t>Antioxidants and Mental Clarity</a:t>
            </a:r>
          </a:p>
          <a:p>
            <a:r>
              <a:rPr lang="en-US" dirty="0"/>
              <a:t>Fiber and the Gut-Brain Relationship</a:t>
            </a:r>
          </a:p>
          <a:p>
            <a:r>
              <a:rPr lang="en-US" dirty="0"/>
              <a:t>Resources and References</a:t>
            </a:r>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EE190-899A-46D2-989D-C4BC6A46F946}"/>
              </a:ext>
            </a:extLst>
          </p:cNvPr>
          <p:cNvSpPr>
            <a:spLocks noGrp="1"/>
          </p:cNvSpPr>
          <p:nvPr>
            <p:ph type="title"/>
          </p:nvPr>
        </p:nvSpPr>
        <p:spPr>
          <a:xfrm>
            <a:off x="5943600" y="457200"/>
            <a:ext cx="5120640" cy="3200400"/>
          </a:xfrm>
        </p:spPr>
        <p:txBody>
          <a:bodyPr/>
          <a:lstStyle/>
          <a:p>
            <a:r>
              <a:rPr lang="en-US" dirty="0"/>
              <a:t>Welcome</a:t>
            </a:r>
          </a:p>
        </p:txBody>
      </p:sp>
      <p:sp>
        <p:nvSpPr>
          <p:cNvPr id="3" name="Subtitle 2">
            <a:extLst>
              <a:ext uri="{FF2B5EF4-FFF2-40B4-BE49-F238E27FC236}">
                <a16:creationId xmlns:a16="http://schemas.microsoft.com/office/drawing/2014/main" id="{26BC9DE8-A5CC-4BE1-0DE5-CB15D01A7919}"/>
              </a:ext>
            </a:extLst>
          </p:cNvPr>
          <p:cNvSpPr>
            <a:spLocks noGrp="1"/>
          </p:cNvSpPr>
          <p:nvPr>
            <p:ph type="subTitle" idx="1"/>
          </p:nvPr>
        </p:nvSpPr>
        <p:spPr>
          <a:xfrm>
            <a:off x="5943598" y="3657600"/>
            <a:ext cx="5120640" cy="1828800"/>
          </a:xfrm>
        </p:spPr>
        <p:txBody>
          <a:bodyPr/>
          <a:lstStyle/>
          <a:p>
            <a:r>
              <a:rPr lang="en-US" dirty="0"/>
              <a:t>First Name</a:t>
            </a:r>
          </a:p>
          <a:p>
            <a:r>
              <a:rPr lang="en-US" dirty="0"/>
              <a:t>What have you found most useful in group so far?</a:t>
            </a:r>
          </a:p>
        </p:txBody>
      </p:sp>
      <p:pic>
        <p:nvPicPr>
          <p:cNvPr id="17" name="Picture Placeholder 16" descr="Two people walking down a sidewalk">
            <a:extLst>
              <a:ext uri="{FF2B5EF4-FFF2-40B4-BE49-F238E27FC236}">
                <a16:creationId xmlns:a16="http://schemas.microsoft.com/office/drawing/2014/main" id="{2ECBBDA4-D2C1-0F46-BA36-5967266F87AD}"/>
              </a:ext>
            </a:extLst>
          </p:cNvPr>
          <p:cNvPicPr>
            <a:picLocks noGrp="1" noChangeAspect="1"/>
          </p:cNvPicPr>
          <p:nvPr>
            <p:ph type="pic" sz="quarter" idx="10"/>
          </p:nvPr>
        </p:nvPicPr>
        <p:blipFill rotWithShape="1">
          <a:blip r:embed="rId3">
            <a:duotone>
              <a:schemeClr val="accent4">
                <a:shade val="45000"/>
                <a:satMod val="135000"/>
              </a:schemeClr>
              <a:prstClr val="white"/>
            </a:duotone>
          </a:blip>
          <a:srcRect l="16819" r="16819"/>
          <a:stretch/>
        </p:blipFill>
        <p:spPr>
          <a:xfrm>
            <a:off x="904238" y="1157224"/>
            <a:ext cx="4500562" cy="4521200"/>
          </a:xfrm>
        </p:spPr>
      </p:pic>
    </p:spTree>
    <p:extLst>
      <p:ext uri="{BB962C8B-B14F-4D97-AF65-F5344CB8AC3E}">
        <p14:creationId xmlns:p14="http://schemas.microsoft.com/office/powerpoint/2010/main" val="77975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en-US" dirty="0"/>
              <a:t>Ground Rules</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1166813" y="2652713"/>
            <a:ext cx="9780587" cy="3436937"/>
          </a:xfrm>
        </p:spPr>
        <p:txBody>
          <a:bodyPr>
            <a:normAutofit/>
          </a:bodyPr>
          <a:lstStyle/>
          <a:p>
            <a:pPr marL="516636" indent="-457200">
              <a:buFont typeface="+mj-lt"/>
              <a:buAutoNum type="arabicPeriod"/>
            </a:pPr>
            <a:r>
              <a:rPr lang="en-US" dirty="0"/>
              <a:t>Lifestyle Group is a safe place: what we say here, stays here.</a:t>
            </a:r>
          </a:p>
          <a:p>
            <a:pPr marL="516636" indent="-457200">
              <a:buFont typeface="+mj-lt"/>
              <a:buAutoNum type="arabicPeriod"/>
            </a:pPr>
            <a:r>
              <a:rPr lang="en-US" dirty="0"/>
              <a:t>One person speaks at a time.</a:t>
            </a:r>
          </a:p>
          <a:p>
            <a:pPr marL="516636" indent="-457200">
              <a:buFont typeface="+mj-lt"/>
              <a:buAutoNum type="arabicPeriod"/>
            </a:pPr>
            <a:r>
              <a:rPr lang="en-US" dirty="0"/>
              <a:t>Animal Tax</a:t>
            </a:r>
          </a:p>
          <a:p>
            <a:pPr marL="516636" indent="-457200">
              <a:buFont typeface="+mj-lt"/>
              <a:buAutoNum type="arabicPeriod"/>
            </a:pPr>
            <a:r>
              <a:rPr lang="en-US" dirty="0"/>
              <a:t>No idea is a bad idea.</a:t>
            </a:r>
          </a:p>
          <a:p>
            <a:pPr marL="516636" indent="-457200">
              <a:buFont typeface="+mj-lt"/>
              <a:buAutoNum type="arabicPeriod"/>
            </a:pPr>
            <a:r>
              <a:rPr lang="en-US" dirty="0"/>
              <a:t>Total honesty!</a:t>
            </a:r>
          </a:p>
          <a:p>
            <a:pPr marL="516636" indent="-457200">
              <a:buFont typeface="+mj-lt"/>
              <a:buAutoNum type="arabicPeriod"/>
            </a:pPr>
            <a:r>
              <a:rPr lang="en-US" dirty="0"/>
              <a:t>Anyone can hit the “PAUSE” button on discussion.</a:t>
            </a:r>
          </a:p>
          <a:p>
            <a:endParaRPr lang="en-US" dirty="0"/>
          </a:p>
        </p:txBody>
      </p:sp>
    </p:spTree>
    <p:extLst>
      <p:ext uri="{BB962C8B-B14F-4D97-AF65-F5344CB8AC3E}">
        <p14:creationId xmlns:p14="http://schemas.microsoft.com/office/powerpoint/2010/main" val="2529338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374904"/>
            <a:ext cx="6245912" cy="1038599"/>
          </a:xfrm>
        </p:spPr>
        <p:txBody>
          <a:bodyPr/>
          <a:lstStyle/>
          <a:p>
            <a:r>
              <a:rPr lang="en-US" sz="4000" dirty="0"/>
              <a:t>Introduction to Nutrition &amp; Mental Health</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1216152"/>
            <a:ext cx="6992782" cy="5266944"/>
          </a:xfrm>
        </p:spPr>
        <p:txBody>
          <a:bodyPr vertOverflow="clip" horzOverflow="clip" wrap="square">
            <a:normAutofit/>
          </a:bodyPr>
          <a:lstStyle/>
          <a:p>
            <a:pPr marL="342900" indent="-342900">
              <a:buFont typeface="Arial" panose="020B0604020202020204" pitchFamily="34" charset="0"/>
              <a:buChar char="•"/>
            </a:pPr>
            <a:r>
              <a:rPr lang="en-US" sz="2800" dirty="0"/>
              <a:t>Nutritional psychiatry explores the impact of dietary habits on mental health. This field provides insights into how nutrients affect our brain function and emotional well-being.</a:t>
            </a:r>
          </a:p>
          <a:p>
            <a:pPr marL="342900" indent="-342900">
              <a:buFont typeface="Arial" panose="020B0604020202020204" pitchFamily="34" charset="0"/>
              <a:buChar char="•"/>
            </a:pPr>
            <a:endParaRPr lang="en-US" sz="2800" dirty="0"/>
          </a:p>
          <a:p>
            <a:r>
              <a:rPr lang="en-US" sz="2800" b="1" dirty="0"/>
              <a:t>Question:</a:t>
            </a:r>
          </a:p>
          <a:p>
            <a:r>
              <a:rPr lang="en-US" sz="2800" dirty="0"/>
              <a:t>What foods do you consume regularly, and how might they be affecting your mental health?</a:t>
            </a:r>
          </a:p>
        </p:txBody>
      </p:sp>
    </p:spTree>
    <p:extLst>
      <p:ext uri="{BB962C8B-B14F-4D97-AF65-F5344CB8AC3E}">
        <p14:creationId xmlns:p14="http://schemas.microsoft.com/office/powerpoint/2010/main" val="4117153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118873"/>
            <a:ext cx="6245912" cy="822960"/>
          </a:xfrm>
        </p:spPr>
        <p:txBody>
          <a:bodyPr/>
          <a:lstStyle/>
          <a:p>
            <a:r>
              <a:rPr lang="en-US" sz="4000" dirty="0"/>
              <a:t>Role of Inflammation</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941833"/>
            <a:ext cx="5897880" cy="5541263"/>
          </a:xfrm>
        </p:spPr>
        <p:txBody>
          <a:bodyPr vertOverflow="clip" horzOverflow="clip" wrap="square">
            <a:normAutofit/>
          </a:bodyPr>
          <a:lstStyle/>
          <a:p>
            <a:r>
              <a:rPr lang="en-US" sz="1800" dirty="0"/>
              <a:t>Inflammation plays a significant role in mental health, impacting various aspects including mood disorders and cognitive function. Here’s a breakdown of how inflammation affects mental health:</a:t>
            </a:r>
          </a:p>
          <a:p>
            <a:pPr>
              <a:buFont typeface="+mj-lt"/>
              <a:buAutoNum type="arabicPeriod"/>
            </a:pPr>
            <a:r>
              <a:rPr lang="en-US" sz="1800" b="1" dirty="0"/>
              <a:t> Link to Depression</a:t>
            </a:r>
            <a:r>
              <a:rPr lang="en-US" sz="1800" dirty="0"/>
              <a:t>: Chronic inflammation is commonly associated with an increased risk of depression. Inflammatory cytokines, which are proteins produced by the immune system during inflammation, can influence brain function to induce depressive symptoms. Studies have shown that people with higher levels of inflammation are more likely to develop depression.</a:t>
            </a:r>
          </a:p>
          <a:p>
            <a:pPr>
              <a:buFont typeface="+mj-lt"/>
              <a:buAutoNum type="arabicPeriod"/>
            </a:pPr>
            <a:r>
              <a:rPr lang="en-US" sz="1800" b="1" dirty="0"/>
              <a:t> Cognitive Impact</a:t>
            </a:r>
            <a:r>
              <a:rPr lang="en-US" sz="1800" dirty="0"/>
              <a:t>: Inflammation has been linked to cognitive decline and may contribute to conditions like Alzheimer's disease. Inflammatory processes can affect brain cells and neurotransmitter systems, leading to impaired cognitive functions such as memory and attention.</a:t>
            </a:r>
          </a:p>
          <a:p>
            <a:pPr>
              <a:buFont typeface="+mj-lt"/>
              <a:buAutoNum type="arabicPeriod"/>
            </a:pPr>
            <a:r>
              <a:rPr lang="en-US" sz="1800" b="1" dirty="0"/>
              <a:t> Role in Severe Mental Illnesses</a:t>
            </a:r>
            <a:r>
              <a:rPr lang="en-US" sz="1800" dirty="0"/>
              <a:t>: For severe mental illnesses such as schizophrenia and bipolar disorder, inflammation has been proposed as a contributing factor. These conditions are often accompanied by elevated levels of systemic inflammation. Research suggests that anti-inflammatory treatments may help alleviate some symptoms of these disorders.</a:t>
            </a:r>
          </a:p>
        </p:txBody>
      </p:sp>
    </p:spTree>
    <p:extLst>
      <p:ext uri="{BB962C8B-B14F-4D97-AF65-F5344CB8AC3E}">
        <p14:creationId xmlns:p14="http://schemas.microsoft.com/office/powerpoint/2010/main" val="22899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374904"/>
            <a:ext cx="6245912" cy="1038599"/>
          </a:xfrm>
        </p:spPr>
        <p:txBody>
          <a:bodyPr/>
          <a:lstStyle/>
          <a:p>
            <a:r>
              <a:rPr lang="en-US" sz="4000" dirty="0"/>
              <a:t>Reducing Inflammatory Foods</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1216152"/>
            <a:ext cx="6992782" cy="5266944"/>
          </a:xfrm>
        </p:spPr>
        <p:txBody>
          <a:bodyPr vertOverflow="clip" horzOverflow="clip" wrap="square">
            <a:normAutofit/>
          </a:bodyPr>
          <a:lstStyle/>
          <a:p>
            <a:pPr marL="342900" indent="-342900">
              <a:buFont typeface="Arial" panose="020B0604020202020204" pitchFamily="34" charset="0"/>
              <a:buChar char="•"/>
            </a:pPr>
            <a:r>
              <a:rPr lang="en-US" sz="2400" dirty="0"/>
              <a:t>Reducing intake of processed foods, sugars, and saturated fats can decrease inflammation and improve mental health. These are often found in fast food, processed snacks, and sugary beverages.</a:t>
            </a:r>
          </a:p>
          <a:p>
            <a:pPr marL="342900" indent="-342900">
              <a:buFont typeface="Arial" panose="020B0604020202020204" pitchFamily="34" charset="0"/>
              <a:buChar char="•"/>
            </a:pPr>
            <a:r>
              <a:rPr lang="en-US" sz="2400" dirty="0"/>
              <a:t>Plan meals that include whole foods and cook at home more often to control ingredients and avoid inflammatory additives.</a:t>
            </a:r>
          </a:p>
          <a:p>
            <a:pPr marL="342900" indent="-342900">
              <a:buFont typeface="Arial" panose="020B0604020202020204" pitchFamily="34" charset="0"/>
              <a:buChar char="•"/>
            </a:pPr>
            <a:endParaRPr lang="en-US" sz="2400" dirty="0"/>
          </a:p>
          <a:p>
            <a:r>
              <a:rPr lang="en-US" sz="2400" b="1" dirty="0"/>
              <a:t>Question:</a:t>
            </a:r>
          </a:p>
          <a:p>
            <a:r>
              <a:rPr lang="en-US" sz="2400" dirty="0"/>
              <a:t>Identify one processed food you can replace with a healthier option this week. What will it be?</a:t>
            </a:r>
          </a:p>
        </p:txBody>
      </p:sp>
    </p:spTree>
    <p:extLst>
      <p:ext uri="{BB962C8B-B14F-4D97-AF65-F5344CB8AC3E}">
        <p14:creationId xmlns:p14="http://schemas.microsoft.com/office/powerpoint/2010/main" val="138913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374904"/>
            <a:ext cx="6245912" cy="1038599"/>
          </a:xfrm>
        </p:spPr>
        <p:txBody>
          <a:bodyPr/>
          <a:lstStyle/>
          <a:p>
            <a:r>
              <a:rPr lang="en-US" sz="4000" dirty="0"/>
              <a:t>Omega-3 Fatty Acids and Brain Health</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1216152"/>
            <a:ext cx="6992782" cy="5266944"/>
          </a:xfrm>
        </p:spPr>
        <p:txBody>
          <a:bodyPr vertOverflow="clip" horzOverflow="clip" wrap="square">
            <a:normAutofit/>
          </a:bodyPr>
          <a:lstStyle/>
          <a:p>
            <a:pPr marL="342900" indent="-342900">
              <a:buFont typeface="Arial" panose="020B0604020202020204" pitchFamily="34" charset="0"/>
              <a:buChar char="•"/>
            </a:pPr>
            <a:r>
              <a:rPr lang="en-US" sz="2400" dirty="0"/>
              <a:t>Omega-3 fatty acids are crucial for brain function and reducing inflammation. They are found in fatty fish like salmon, trout, and sardines, as well as in flaxseeds, walnuts, and chia seeds.</a:t>
            </a:r>
          </a:p>
          <a:p>
            <a:pPr marL="342900" indent="-342900">
              <a:buFont typeface="Arial" panose="020B0604020202020204" pitchFamily="34" charset="0"/>
              <a:buChar char="•"/>
            </a:pPr>
            <a:r>
              <a:rPr lang="en-US" sz="2400" dirty="0"/>
              <a:t>Try incorporating fish into your meals twice a week or adding a tablespoon of ground flaxseeds to your morning yogurt or smoothie.</a:t>
            </a:r>
          </a:p>
          <a:p>
            <a:pPr marL="342900" indent="-342900">
              <a:buFont typeface="Arial" panose="020B0604020202020204" pitchFamily="34" charset="0"/>
              <a:buChar char="•"/>
            </a:pPr>
            <a:endParaRPr lang="en-US" sz="2400" dirty="0"/>
          </a:p>
          <a:p>
            <a:r>
              <a:rPr lang="en-US" sz="2400" b="1" dirty="0"/>
              <a:t>Question:</a:t>
            </a:r>
          </a:p>
          <a:p>
            <a:r>
              <a:rPr lang="en-US" sz="2400" dirty="0"/>
              <a:t>What changes can you make this week to increase your intake of omega-3 fatty acids?</a:t>
            </a:r>
          </a:p>
        </p:txBody>
      </p:sp>
    </p:spTree>
    <p:extLst>
      <p:ext uri="{BB962C8B-B14F-4D97-AF65-F5344CB8AC3E}">
        <p14:creationId xmlns:p14="http://schemas.microsoft.com/office/powerpoint/2010/main" val="1420181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420624" y="374904"/>
            <a:ext cx="6245912" cy="841247"/>
          </a:xfrm>
        </p:spPr>
        <p:txBody>
          <a:bodyPr/>
          <a:lstStyle/>
          <a:p>
            <a:r>
              <a:rPr lang="en-US" sz="4000" dirty="0"/>
              <a:t>Antioxidants &amp; Mental Clarity</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420624" y="1216152"/>
            <a:ext cx="6992782" cy="5266944"/>
          </a:xfrm>
        </p:spPr>
        <p:txBody>
          <a:bodyPr vertOverflow="clip" horzOverflow="clip" wrap="square">
            <a:normAutofit/>
          </a:bodyPr>
          <a:lstStyle/>
          <a:p>
            <a:pPr marL="342900" indent="-342900">
              <a:buFont typeface="Arial" panose="020B0604020202020204" pitchFamily="34" charset="0"/>
              <a:buChar char="•"/>
            </a:pPr>
            <a:r>
              <a:rPr lang="en-US" sz="2800" dirty="0"/>
              <a:t>Antioxidants help combat oxidative stress in the brain, which can affect mood and mental health. Berries, nuts, dark chocolate, spinach, and artichokes are rich in antioxidants.</a:t>
            </a:r>
          </a:p>
          <a:p>
            <a:pPr marL="342900" indent="-342900">
              <a:buFont typeface="Arial" panose="020B0604020202020204" pitchFamily="34" charset="0"/>
              <a:buChar char="•"/>
            </a:pPr>
            <a:r>
              <a:rPr lang="en-US" sz="2800" dirty="0"/>
              <a:t>Add a serving of berries to your breakfast or have a handful of nuts as an afternoon snack to boost your antioxidant intake.</a:t>
            </a:r>
          </a:p>
          <a:p>
            <a:pPr marL="342900" indent="-342900">
              <a:buFont typeface="Arial" panose="020B0604020202020204" pitchFamily="34" charset="0"/>
              <a:buChar char="•"/>
            </a:pPr>
            <a:endParaRPr lang="en-US" sz="2800" dirty="0"/>
          </a:p>
          <a:p>
            <a:r>
              <a:rPr lang="en-US" sz="2800" b="1" dirty="0"/>
              <a:t>Question:</a:t>
            </a:r>
            <a:br>
              <a:rPr lang="en-US" sz="2800" dirty="0"/>
            </a:br>
            <a:r>
              <a:rPr lang="en-US" sz="2800" dirty="0"/>
              <a:t>How could increasing your antioxidant intake help with your daily mental functioning?</a:t>
            </a:r>
          </a:p>
        </p:txBody>
      </p:sp>
    </p:spTree>
    <p:extLst>
      <p:ext uri="{BB962C8B-B14F-4D97-AF65-F5344CB8AC3E}">
        <p14:creationId xmlns:p14="http://schemas.microsoft.com/office/powerpoint/2010/main" val="3037655382"/>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www.w3.org/XML/1998/namespace"/>
    <ds:schemaRef ds:uri="http://schemas.microsoft.com/office/2006/metadata/properties"/>
    <ds:schemaRef ds:uri="16c05727-aa75-4e4a-9b5f-8a80a1165891"/>
    <ds:schemaRef ds:uri="71af3243-3dd4-4a8d-8c0d-dd76da1f02a5"/>
    <ds:schemaRef ds:uri="http://purl.org/dc/elements/1.1/"/>
    <ds:schemaRef ds:uri="http://purl.org/dc/dcmityp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230e9df3-be65-4c73-a93b-d1236ebd677e"/>
    <ds:schemaRef ds:uri="http://schemas.microsoft.com/sharepoint/v3"/>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Universal presentation</Template>
  <TotalTime>134</TotalTime>
  <Words>909</Words>
  <Application>Microsoft Office PowerPoint</Application>
  <PresentationFormat>Widescreen</PresentationFormat>
  <Paragraphs>79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Tenorite</vt:lpstr>
      <vt:lpstr>Custom</vt:lpstr>
      <vt:lpstr>Lifestyle Group Session 5: Nutrition and Mental Health</vt:lpstr>
      <vt:lpstr>Agenda</vt:lpstr>
      <vt:lpstr>Welcome</vt:lpstr>
      <vt:lpstr>Ground Rules</vt:lpstr>
      <vt:lpstr>Introduction to Nutrition &amp; Mental Health</vt:lpstr>
      <vt:lpstr>Role of Inflammation</vt:lpstr>
      <vt:lpstr>Reducing Inflammatory Foods</vt:lpstr>
      <vt:lpstr>Omega-3 Fatty Acids and Brain Health</vt:lpstr>
      <vt:lpstr>Antioxidants &amp; Mental Clarity</vt:lpstr>
      <vt:lpstr>Fiber &amp; The Gut-Brain Relationship</vt:lpstr>
      <vt:lpstr>References &amp; Resources</vt:lpstr>
      <vt:lpstr>Open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Group Session 1</dc:title>
  <dc:creator>Kathryne Neiling</dc:creator>
  <cp:lastModifiedBy>Ashley Fenton</cp:lastModifiedBy>
  <cp:revision>7</cp:revision>
  <cp:lastPrinted>2024-04-11T14:21:45Z</cp:lastPrinted>
  <dcterms:created xsi:type="dcterms:W3CDTF">2024-04-04T20:57:34Z</dcterms:created>
  <dcterms:modified xsi:type="dcterms:W3CDTF">2024-05-03T14:40:34Z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